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8" d="100"/>
          <a:sy n="78" d="100"/>
        </p:scale>
        <p:origin x="45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58C2-5E7C-49B7-A19F-D538390FE8D5}" type="datetimeFigureOut">
              <a:rPr lang="bg-BG" smtClean="0"/>
              <a:t>3.3.2024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5270780-EE0A-45C1-866C-D268554D8D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01014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58C2-5E7C-49B7-A19F-D538390FE8D5}" type="datetimeFigureOut">
              <a:rPr lang="bg-BG" smtClean="0"/>
              <a:t>3.3.2024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0780-EE0A-45C1-866C-D268554D8D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05021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58C2-5E7C-49B7-A19F-D538390FE8D5}" type="datetimeFigureOut">
              <a:rPr lang="bg-BG" smtClean="0"/>
              <a:t>3.3.2024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5270780-EE0A-45C1-866C-D268554D8D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29601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58C2-5E7C-49B7-A19F-D538390FE8D5}" type="datetimeFigureOut">
              <a:rPr lang="bg-BG" smtClean="0"/>
              <a:t>3.3.2024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5270780-EE0A-45C1-866C-D268554D8D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3435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58C2-5E7C-49B7-A19F-D538390FE8D5}" type="datetimeFigureOut">
              <a:rPr lang="bg-BG" smtClean="0"/>
              <a:t>3.3.2024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5270780-EE0A-45C1-866C-D268554D8D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33526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58C2-5E7C-49B7-A19F-D538390FE8D5}" type="datetimeFigureOut">
              <a:rPr lang="bg-BG" smtClean="0"/>
              <a:t>3.3.2024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0780-EE0A-45C1-866C-D268554D8D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22108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58C2-5E7C-49B7-A19F-D538390FE8D5}" type="datetimeFigureOut">
              <a:rPr lang="bg-BG" smtClean="0"/>
              <a:t>3.3.2024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0780-EE0A-45C1-866C-D268554D8D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3558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58C2-5E7C-49B7-A19F-D538390FE8D5}" type="datetimeFigureOut">
              <a:rPr lang="bg-BG" smtClean="0"/>
              <a:t>3.3.2024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0780-EE0A-45C1-866C-D268554D8D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89192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58C2-5E7C-49B7-A19F-D538390FE8D5}" type="datetimeFigureOut">
              <a:rPr lang="bg-BG" smtClean="0"/>
              <a:t>3.3.2024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5270780-EE0A-45C1-866C-D268554D8D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40783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58C2-5E7C-49B7-A19F-D538390FE8D5}" type="datetimeFigureOut">
              <a:rPr lang="bg-BG" smtClean="0"/>
              <a:t>3.3.2024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5270780-EE0A-45C1-866C-D268554D8D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02780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58C2-5E7C-49B7-A19F-D538390FE8D5}" type="datetimeFigureOut">
              <a:rPr lang="bg-BG" smtClean="0"/>
              <a:t>3.3.2024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5270780-EE0A-45C1-866C-D268554D8DC0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15034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58C2-5E7C-49B7-A19F-D538390FE8D5}" type="datetimeFigureOut">
              <a:rPr lang="bg-BG" smtClean="0"/>
              <a:t>3.3.2024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5270780-EE0A-45C1-866C-D268554D8D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867966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58C2-5E7C-49B7-A19F-D538390FE8D5}" type="datetimeFigureOut">
              <a:rPr lang="bg-BG" smtClean="0"/>
              <a:t>3.3.2024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5270780-EE0A-45C1-866C-D268554D8DC0}" type="slidenum">
              <a:rPr lang="bg-BG" smtClean="0"/>
              <a:t>‹#›</a:t>
            </a:fld>
            <a:endParaRPr lang="bg-BG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252469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58C2-5E7C-49B7-A19F-D538390FE8D5}" type="datetimeFigureOut">
              <a:rPr lang="bg-BG" smtClean="0"/>
              <a:t>3.3.2024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5270780-EE0A-45C1-866C-D268554D8D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75023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58C2-5E7C-49B7-A19F-D538390FE8D5}" type="datetimeFigureOut">
              <a:rPr lang="bg-BG" smtClean="0"/>
              <a:t>3.3.2024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0780-EE0A-45C1-866C-D268554D8D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252921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58C2-5E7C-49B7-A19F-D538390FE8D5}" type="datetimeFigureOut">
              <a:rPr lang="bg-BG" smtClean="0"/>
              <a:t>3.3.2024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70780-EE0A-45C1-866C-D268554D8D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0562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058C2-5E7C-49B7-A19F-D538390FE8D5}" type="datetimeFigureOut">
              <a:rPr lang="bg-BG" smtClean="0"/>
              <a:t>3.3.2024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5270780-EE0A-45C1-866C-D268554D8DC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21329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890585" y="2514600"/>
            <a:ext cx="9614028" cy="2262781"/>
          </a:xfrm>
        </p:spPr>
        <p:txBody>
          <a:bodyPr>
            <a:normAutofit fontScale="90000"/>
          </a:bodyPr>
          <a:lstStyle/>
          <a:p>
            <a:r>
              <a:rPr lang="bg-BG" b="1" dirty="0" smtClean="0"/>
              <a:t>Играта-форма на самоорганизация на децата в детската градина</a:t>
            </a:r>
            <a:endParaRPr lang="bg-BG" b="1" dirty="0"/>
          </a:p>
        </p:txBody>
      </p:sp>
      <p:sp>
        <p:nvSpPr>
          <p:cNvPr id="4" name="Подзаглавие 3"/>
          <p:cNvSpPr>
            <a:spLocks noGrp="1"/>
          </p:cNvSpPr>
          <p:nvPr>
            <p:ph type="subTitle" idx="1"/>
          </p:nvPr>
        </p:nvSpPr>
        <p:spPr>
          <a:xfrm>
            <a:off x="1989439" y="4777379"/>
            <a:ext cx="9515174" cy="1126283"/>
          </a:xfrm>
        </p:spPr>
        <p:txBody>
          <a:bodyPr/>
          <a:lstStyle/>
          <a:p>
            <a:r>
              <a:rPr lang="bg-BG" dirty="0" smtClean="0"/>
              <a:t>Изготвил: Марина Александрова</a:t>
            </a:r>
          </a:p>
          <a:p>
            <a:r>
              <a:rPr lang="bg-BG" dirty="0" smtClean="0"/>
              <a:t>ДГ </a:t>
            </a:r>
            <a:r>
              <a:rPr lang="bg-BG" smtClean="0"/>
              <a:t>„Искра“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3768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589212" y="88308"/>
            <a:ext cx="2967527" cy="715560"/>
          </a:xfrm>
        </p:spPr>
        <p:txBody>
          <a:bodyPr>
            <a:normAutofit/>
          </a:bodyPr>
          <a:lstStyle/>
          <a:p>
            <a:r>
              <a:rPr lang="bg-BG" sz="2800" b="1" dirty="0" smtClean="0"/>
              <a:t>ВЪВЕДЕНИЕ</a:t>
            </a:r>
            <a:endParaRPr lang="bg-BG" sz="2800" b="1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380" y="1173439"/>
            <a:ext cx="6491381" cy="4844301"/>
          </a:xfrm>
        </p:spPr>
      </p:pic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2167181" y="803868"/>
            <a:ext cx="3505199" cy="5856424"/>
          </a:xfrm>
        </p:spPr>
        <p:txBody>
          <a:bodyPr>
            <a:normAutofit/>
          </a:bodyPr>
          <a:lstStyle/>
          <a:p>
            <a:r>
              <a:rPr lang="bg-BG" sz="1600" dirty="0" err="1" smtClean="0"/>
              <a:t>Самоорганизацията</a:t>
            </a:r>
            <a:r>
              <a:rPr lang="bg-BG" sz="1600" dirty="0" smtClean="0"/>
              <a:t> в контекста на детската градина се отнася до способността на децата да развиват и регулират своето поведение, интереси и взаимодействия в рамките на образователната и игрова среда, без постоянното ръководство от страна на учителите. Това включва уменията за саморегулация, вземане на решения, сътрудничество с други деца, както и активно участие в учебни и игрови процеси, които спомагат за тяхното цялостно развитие.</a:t>
            </a:r>
          </a:p>
          <a:p>
            <a:r>
              <a:rPr lang="bg-BG" sz="1600" dirty="0" err="1" smtClean="0"/>
              <a:t>Самоорганизацията</a:t>
            </a:r>
            <a:r>
              <a:rPr lang="bg-BG" sz="1600" dirty="0" smtClean="0"/>
              <a:t> в детската градина насърчава независимостта, творчеството и социалните умения на децата.</a:t>
            </a:r>
            <a:endParaRPr lang="bg-BG" sz="1600" dirty="0"/>
          </a:p>
        </p:txBody>
      </p:sp>
    </p:spTree>
    <p:extLst>
      <p:ext uri="{BB962C8B-B14F-4D97-AF65-F5344CB8AC3E}">
        <p14:creationId xmlns:p14="http://schemas.microsoft.com/office/powerpoint/2010/main" val="1139761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/>
              <a:t>Ролята на играта</a:t>
            </a:r>
            <a:endParaRPr lang="bg-BG" b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589212" y="1359243"/>
            <a:ext cx="8915400" cy="53999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1600" dirty="0" smtClean="0"/>
              <a:t>Въздействието на играта върху самостоятелността, креативността и въображението на децата е изключително важно за тяхното общо развитие. Ето как играта подпомага тези аспекти:</a:t>
            </a:r>
          </a:p>
          <a:p>
            <a:pPr marL="0" indent="0">
              <a:buNone/>
            </a:pPr>
            <a:r>
              <a:rPr lang="bg-BG" sz="1600" dirty="0" smtClean="0"/>
              <a:t>1. Самостоятелност: Решаване на проблеми – Вземане на решения</a:t>
            </a:r>
          </a:p>
          <a:p>
            <a:pPr marL="0" indent="0">
              <a:buNone/>
            </a:pPr>
            <a:r>
              <a:rPr lang="bg-BG" sz="1600" dirty="0" smtClean="0"/>
              <a:t>Играта предоставя сценарии, в които децата трябва самостоятелно да вземат решения на проблеми, което развива тяхната аналитична и проблемно-решаваща способност.</a:t>
            </a:r>
          </a:p>
          <a:p>
            <a:pPr marL="0" indent="0">
              <a:buNone/>
            </a:pPr>
            <a:r>
              <a:rPr lang="bg-BG" sz="1600" dirty="0" smtClean="0"/>
              <a:t>2. Креативност: Творческо изразяване – Експериментиране</a:t>
            </a:r>
          </a:p>
          <a:p>
            <a:pPr marL="0" indent="0">
              <a:buNone/>
            </a:pPr>
            <a:r>
              <a:rPr lang="bg-BG" sz="1600" dirty="0" smtClean="0"/>
              <a:t>Играта стимулира творческото изразяване чрез създаване на нови сценарии, герои или обекти, като по този начин децата развиват креативното си мислене. </a:t>
            </a:r>
            <a:r>
              <a:rPr lang="bg-BG" sz="1600" dirty="0"/>
              <a:t>Ч</a:t>
            </a:r>
            <a:r>
              <a:rPr lang="bg-BG" sz="1600" dirty="0" smtClean="0"/>
              <a:t>рез играта, децата могат да експериментират с различни идеи и подходи, което подпомага развитието на техните креативни умения.</a:t>
            </a:r>
          </a:p>
          <a:p>
            <a:pPr marL="0" indent="0">
              <a:buNone/>
            </a:pPr>
            <a:r>
              <a:rPr lang="bg-BG" sz="1600" dirty="0" smtClean="0"/>
              <a:t>3. Въображение: Развиване на визуалните и сензорни въображения – Стимулиране на игри на въображение</a:t>
            </a:r>
          </a:p>
          <a:p>
            <a:pPr marL="0" indent="0">
              <a:buNone/>
            </a:pPr>
            <a:r>
              <a:rPr lang="bg-BG" sz="1600" dirty="0" smtClean="0"/>
              <a:t>Играта, особено ролевите игри, насърчават децата да създават въображаеми светове и да ги използват за постигане на цели. Игрите на въображение стимулират децата да създават свои истории и игри.</a:t>
            </a:r>
          </a:p>
          <a:p>
            <a:pPr marL="0" indent="0">
              <a:buNone/>
            </a:pPr>
            <a:endParaRPr lang="bg-BG" sz="1600" dirty="0"/>
          </a:p>
        </p:txBody>
      </p:sp>
    </p:spTree>
    <p:extLst>
      <p:ext uri="{BB962C8B-B14F-4D97-AF65-F5344CB8AC3E}">
        <p14:creationId xmlns:p14="http://schemas.microsoft.com/office/powerpoint/2010/main" val="3051780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740" y="0"/>
            <a:ext cx="6339017" cy="6858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62525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564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31092" y="211954"/>
            <a:ext cx="4691920" cy="1357998"/>
          </a:xfrm>
        </p:spPr>
        <p:txBody>
          <a:bodyPr>
            <a:noAutofit/>
          </a:bodyPr>
          <a:lstStyle/>
          <a:p>
            <a:r>
              <a:rPr lang="bg-BG" sz="2200" b="1" dirty="0" smtClean="0"/>
              <a:t>Примери за игри, които насърчават сътрудничеството и създаването на приятелства</a:t>
            </a:r>
            <a:endParaRPr lang="bg-BG" sz="2200" b="1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072" y="3386320"/>
            <a:ext cx="4353225" cy="3264919"/>
          </a:xfrm>
        </p:spPr>
      </p:pic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631092" y="1716343"/>
            <a:ext cx="4691920" cy="4304701"/>
          </a:xfrm>
        </p:spPr>
        <p:txBody>
          <a:bodyPr>
            <a:noAutofit/>
          </a:bodyPr>
          <a:lstStyle/>
          <a:p>
            <a:pPr marL="285750" indent="-285750">
              <a:buFontTx/>
              <a:buChar char="-"/>
            </a:pPr>
            <a:r>
              <a:rPr lang="bg-BG" sz="1600" dirty="0" smtClean="0"/>
              <a:t>Създаване на общ проект – децата работят заедно върху общ проект, където всяко дете допринася със своите идеи и материали.</a:t>
            </a:r>
          </a:p>
          <a:p>
            <a:pPr marL="285750" indent="-285750">
              <a:buFontTx/>
              <a:buChar char="-"/>
            </a:pPr>
            <a:r>
              <a:rPr lang="bg-BG" sz="1600" dirty="0" smtClean="0"/>
              <a:t>Игри с място – игри, в които децата трябва да сътрудничат , за да създадат общо място.</a:t>
            </a:r>
          </a:p>
          <a:p>
            <a:pPr marL="285750" indent="-285750">
              <a:buFontTx/>
              <a:buChar char="-"/>
            </a:pPr>
            <a:r>
              <a:rPr lang="bg-BG" sz="1600" dirty="0" smtClean="0"/>
              <a:t>Игри, изискващи екипна работа.</a:t>
            </a:r>
          </a:p>
          <a:p>
            <a:pPr marL="285750" indent="-285750">
              <a:buFontTx/>
              <a:buChar char="-"/>
            </a:pPr>
            <a:r>
              <a:rPr lang="bg-BG" sz="1600" dirty="0" smtClean="0"/>
              <a:t>Ролеви игри – игри в които децата приемат различни роли и трябва да работят заедно за постигане на обща цел.</a:t>
            </a:r>
          </a:p>
          <a:p>
            <a:pPr marL="285750" indent="-285750">
              <a:buFontTx/>
              <a:buChar char="-"/>
            </a:pPr>
            <a:r>
              <a:rPr lang="bg-BG" sz="1600" dirty="0" smtClean="0"/>
              <a:t>Екипни спортове.</a:t>
            </a:r>
          </a:p>
          <a:p>
            <a:pPr marL="285750" indent="-285750">
              <a:buFontTx/>
              <a:buChar char="-"/>
            </a:pPr>
            <a:r>
              <a:rPr lang="bg-BG" sz="1600" dirty="0" smtClean="0"/>
              <a:t>Игри с роли на герои – игри в които децата изиграват различни герои с различни умения , за да преодолеят препятствия.</a:t>
            </a:r>
            <a:endParaRPr lang="bg-BG" sz="1600" dirty="0"/>
          </a:p>
        </p:txBody>
      </p:sp>
      <p:pic>
        <p:nvPicPr>
          <p:cNvPr id="10" name="Картина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072" y="348521"/>
            <a:ext cx="4353226" cy="295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522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48952" y="446088"/>
            <a:ext cx="3505199" cy="976312"/>
          </a:xfrm>
        </p:spPr>
        <p:txBody>
          <a:bodyPr>
            <a:normAutofit/>
          </a:bodyPr>
          <a:lstStyle/>
          <a:p>
            <a:r>
              <a:rPr lang="bg-BG" sz="2400" b="1" dirty="0" smtClean="0"/>
              <a:t>Ползи от </a:t>
            </a:r>
            <a:r>
              <a:rPr lang="bg-BG" sz="2400" b="1" dirty="0" err="1" smtClean="0"/>
              <a:t>самоорганизацията</a:t>
            </a:r>
            <a:endParaRPr lang="bg-BG" sz="2400" b="1" dirty="0"/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838" y="3669956"/>
            <a:ext cx="4127156" cy="3188043"/>
          </a:xfrm>
        </p:spPr>
      </p:pic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383958" y="1598612"/>
            <a:ext cx="4710454" cy="5135820"/>
          </a:xfrm>
        </p:spPr>
        <p:txBody>
          <a:bodyPr>
            <a:normAutofit lnSpcReduction="10000"/>
          </a:bodyPr>
          <a:lstStyle/>
          <a:p>
            <a:r>
              <a:rPr lang="bg-BG" dirty="0" smtClean="0"/>
              <a:t>В играта, децата:</a:t>
            </a:r>
          </a:p>
          <a:p>
            <a:pPr marL="342900" indent="-342900">
              <a:buAutoNum type="arabicPeriod"/>
            </a:pPr>
            <a:r>
              <a:rPr lang="bg-BG" dirty="0" smtClean="0"/>
              <a:t>Експериментират с ролите – играейки различни роли, децата изпитват различни социални сценарии и учат какво се очаква от тях в различни обстоятелства.</a:t>
            </a:r>
          </a:p>
          <a:p>
            <a:pPr marL="342900" indent="-342900">
              <a:buAutoNum type="arabicPeriod"/>
            </a:pPr>
            <a:r>
              <a:rPr lang="bg-BG" dirty="0" smtClean="0"/>
              <a:t>Разбират последиците от действията си – чрез играта, децата могат да изживеят последиците от своите решения и действия, което им помага да развиват способности за предвиждане и саморегулация.</a:t>
            </a:r>
          </a:p>
          <a:p>
            <a:pPr marL="342900" indent="-342900">
              <a:buAutoNum type="arabicPeriod"/>
            </a:pPr>
            <a:r>
              <a:rPr lang="bg-BG" dirty="0" smtClean="0"/>
              <a:t>Споделят и сътрудничат – децата учат как да споделят играчки, ресурси и идеи, като по този начин развиват социални умения и сътрудничество.</a:t>
            </a:r>
          </a:p>
          <a:p>
            <a:pPr marL="342900" indent="-342900">
              <a:buAutoNum type="arabicPeriod"/>
            </a:pPr>
            <a:r>
              <a:rPr lang="bg-BG" dirty="0" smtClean="0"/>
              <a:t>Учат от правилата на играта – игрите с правила насърчават децата да усвояват правила, да следват инструкции и да се придържат към определени норми.</a:t>
            </a:r>
          </a:p>
          <a:p>
            <a:pPr marL="342900" indent="-342900">
              <a:buAutoNum type="arabicPeriod"/>
            </a:pPr>
            <a:r>
              <a:rPr lang="bg-BG" dirty="0" smtClean="0"/>
              <a:t>Развиват емпатия – чрез влизане в ролята на различни персонажи, децата развиват емпатия към други и усъвършенстват уменията си за разбиране на емоции.</a:t>
            </a:r>
            <a:endParaRPr lang="bg-BG" dirty="0"/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838" y="790832"/>
            <a:ext cx="4127156" cy="2855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874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лавие 6"/>
          <p:cNvSpPr>
            <a:spLocks noGrp="1"/>
          </p:cNvSpPr>
          <p:nvPr>
            <p:ph type="title"/>
          </p:nvPr>
        </p:nvSpPr>
        <p:spPr>
          <a:xfrm>
            <a:off x="1581666" y="624110"/>
            <a:ext cx="9922946" cy="1280890"/>
          </a:xfrm>
        </p:spPr>
        <p:txBody>
          <a:bodyPr>
            <a:normAutofit fontScale="90000"/>
          </a:bodyPr>
          <a:lstStyle/>
          <a:p>
            <a:r>
              <a:rPr lang="bg-BG" b="1" dirty="0" smtClean="0"/>
              <a:t>Интеграция на образователните цели в различните видове игри</a:t>
            </a: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sz="half" idx="1"/>
          </p:nvPr>
        </p:nvSpPr>
        <p:spPr>
          <a:xfrm>
            <a:off x="1581666" y="1905001"/>
            <a:ext cx="5321410" cy="4767648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AutoNum type="arabicPeriod"/>
            </a:pPr>
            <a:r>
              <a:rPr lang="bg-BG" sz="1600" dirty="0" smtClean="0"/>
              <a:t>Игри с букви и числа – включване на игри, които насърчават писането и математическите умения.</a:t>
            </a:r>
          </a:p>
          <a:p>
            <a:pPr marL="342900" indent="-342900">
              <a:buAutoNum type="arabicPeriod"/>
            </a:pPr>
            <a:r>
              <a:rPr lang="bg-BG" sz="1600" dirty="0" smtClean="0"/>
              <a:t>Научни игри – използване на научни експерименти във формата на игра, които показват основни принципи на науката, като например експерименти с вода или растения.</a:t>
            </a:r>
          </a:p>
          <a:p>
            <a:pPr marL="342900" indent="-342900">
              <a:buAutoNum type="arabicPeriod"/>
            </a:pPr>
            <a:r>
              <a:rPr lang="bg-BG" sz="1600" dirty="0" smtClean="0"/>
              <a:t>Географски игри – включване на географски елементи в игрите</a:t>
            </a:r>
          </a:p>
          <a:p>
            <a:pPr marL="342900" indent="-342900">
              <a:buAutoNum type="arabicPeriod"/>
            </a:pPr>
            <a:r>
              <a:rPr lang="bg-BG" sz="1600" dirty="0" smtClean="0"/>
              <a:t>Музикални игри – създаване на музикални игри, които учат на ритъм, мелодия и базови понятия.</a:t>
            </a:r>
          </a:p>
          <a:p>
            <a:pPr marL="342900" indent="-342900">
              <a:buAutoNum type="arabicPeriod"/>
            </a:pPr>
            <a:r>
              <a:rPr lang="bg-BG" sz="1600" dirty="0" smtClean="0"/>
              <a:t>Изкуство и Творчество – игри, които насърчават изразяването чрез изкуство и творчество, като рисуване, лепене, създаване на колажи.</a:t>
            </a:r>
          </a:p>
          <a:p>
            <a:pPr marL="342900" indent="-342900">
              <a:buAutoNum type="arabicPeriod"/>
            </a:pPr>
            <a:r>
              <a:rPr lang="bg-BG" sz="1600" dirty="0" smtClean="0"/>
              <a:t>Социални умения и етика – включване на игри, които насърчават развитието на социални умения, емпатия и етническо поведение.</a:t>
            </a:r>
          </a:p>
          <a:p>
            <a:pPr marL="342900" indent="-342900">
              <a:buAutoNum type="arabicPeriod"/>
            </a:pPr>
            <a:r>
              <a:rPr lang="bg-BG" sz="1600" dirty="0" smtClean="0"/>
              <a:t>Физическо обучение – игри, които насърчават физическата активност и обучение за здравословен начин на живот.</a:t>
            </a:r>
            <a:endParaRPr lang="bg-BG" sz="1600" dirty="0"/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927" y="1317312"/>
            <a:ext cx="3657834" cy="1778622"/>
          </a:xfrm>
          <a:prstGeom prst="rect">
            <a:avLst/>
          </a:prstGeom>
        </p:spPr>
      </p:pic>
      <p:pic>
        <p:nvPicPr>
          <p:cNvPr id="12" name="Картина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391" y="4696006"/>
            <a:ext cx="3664370" cy="1976643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0439" y="3089975"/>
            <a:ext cx="3027583" cy="161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33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/>
              <a:t>Позитивни ефекти от играта</a:t>
            </a:r>
            <a:endParaRPr lang="bg-BG" b="1" dirty="0"/>
          </a:p>
        </p:txBody>
      </p:sp>
      <p:sp>
        <p:nvSpPr>
          <p:cNvPr id="7" name="Контейнер за съдържание 6"/>
          <p:cNvSpPr>
            <a:spLocks noGrp="1"/>
          </p:cNvSpPr>
          <p:nvPr>
            <p:ph idx="1"/>
          </p:nvPr>
        </p:nvSpPr>
        <p:spPr>
          <a:xfrm>
            <a:off x="1705231" y="1248032"/>
            <a:ext cx="10268465" cy="547404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bg-BG" dirty="0" smtClean="0"/>
              <a:t>Позитивните ефекти от играта в детството имат ползотворни влияния за бъдещето на децата. Някои от тези ефекти включват:</a:t>
            </a:r>
          </a:p>
          <a:p>
            <a:r>
              <a:rPr lang="bg-BG" dirty="0" smtClean="0"/>
              <a:t>Развитие на самоорганизация – децата, които учат да се </a:t>
            </a:r>
            <a:r>
              <a:rPr lang="bg-BG" dirty="0" err="1" smtClean="0"/>
              <a:t>самоорганизират</a:t>
            </a:r>
            <a:r>
              <a:rPr lang="bg-BG" dirty="0" smtClean="0"/>
              <a:t> чрез игрите, имат по-голяма вероятност да се справят със стреса и трудностите в бъдещето, както и да развиват умението си за управление на емоциите.</a:t>
            </a:r>
          </a:p>
          <a:p>
            <a:r>
              <a:rPr lang="bg-BG" dirty="0"/>
              <a:t>С</a:t>
            </a:r>
            <a:r>
              <a:rPr lang="bg-BG" dirty="0" smtClean="0"/>
              <a:t>оциални умения и работа в екип – опитът от социалните взаимодействия в игрите подготвя децата за успешно взаимодействие с колеги, сътрудници и общност в бъдещето.</a:t>
            </a:r>
          </a:p>
          <a:p>
            <a:r>
              <a:rPr lang="bg-BG" dirty="0" smtClean="0"/>
              <a:t>Творчество и иновации – развитието на креативни умения чрез игрите може да вдъхнови децата да станат иноватори и да решават лесно проблеми.</a:t>
            </a:r>
          </a:p>
          <a:p>
            <a:r>
              <a:rPr lang="bg-BG" dirty="0" smtClean="0"/>
              <a:t>Усвояване на навици за здравословен живот – позитивни преживявания с физическа активност и здравословни практики чрез игрите могат да насърчат у децата привързаност към здравословен и активен начин на живот.</a:t>
            </a:r>
          </a:p>
          <a:p>
            <a:r>
              <a:rPr lang="bg-BG" dirty="0" smtClean="0"/>
              <a:t>Развитие на критическо мислене – процесите на решаване на задачи и стратегическото мислене, усвоени в игрите, подпомагат развитие на критическо мислене.</a:t>
            </a:r>
          </a:p>
          <a:p>
            <a:r>
              <a:rPr lang="bg-BG" dirty="0" smtClean="0"/>
              <a:t>Емпатия и разбиране на различията – игрите, които насърчават социално взаимодействие, могат да помогнат  на децата да развият емпатия и разбиране на различията, което е основа на успешни междуличностни отношения.</a:t>
            </a:r>
          </a:p>
          <a:p>
            <a:r>
              <a:rPr lang="bg-BG" dirty="0" smtClean="0"/>
              <a:t>Любов към ученето – позитивния опит от учебни ситуации, оформени като игри, може да подкрепи постоянната любов към ученето и да допринесе за тяхната мотивация за придобиване на нови знания.</a:t>
            </a:r>
          </a:p>
          <a:p>
            <a:pPr marL="0" indent="0">
              <a:buNone/>
            </a:pPr>
            <a:r>
              <a:rPr lang="bg-BG" dirty="0" smtClean="0"/>
              <a:t>Тези положителни ефекти от детските игри създават здрава основа за бъдещето на децата, подготвяйки ги за успешен и пълноценен живот.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59901305"/>
      </p:ext>
    </p:extLst>
  </p:cSld>
  <p:clrMapOvr>
    <a:masterClrMapping/>
  </p:clrMapOvr>
</p:sld>
</file>

<file path=ppt/theme/theme1.xml><?xml version="1.0" encoding="utf-8"?>
<a:theme xmlns:a="http://schemas.openxmlformats.org/drawingml/2006/main" name="Загатване">
  <a:themeElements>
    <a:clrScheme name="Загатване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Загатване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Загатване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330</TotalTime>
  <Words>905</Words>
  <Application>Microsoft Office PowerPoint</Application>
  <PresentationFormat>Широк екран</PresentationFormat>
  <Paragraphs>46</Paragraphs>
  <Slides>8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Загатване</vt:lpstr>
      <vt:lpstr>Играта-форма на самоорганизация на децата в детската градина</vt:lpstr>
      <vt:lpstr>ВЪВЕДЕНИЕ</vt:lpstr>
      <vt:lpstr>Ролята на играта</vt:lpstr>
      <vt:lpstr>Презентация на PowerPoint</vt:lpstr>
      <vt:lpstr>Примери за игри, които насърчават сътрудничеството и създаването на приятелства</vt:lpstr>
      <vt:lpstr>Ползи от самоорганизацията</vt:lpstr>
      <vt:lpstr>Интеграция на образователните цели в различните видове игри </vt:lpstr>
      <vt:lpstr>Позитивни ефекти от играта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Играта-форма на самоорганизация на децата в детската градина</dc:title>
  <dc:creator>Потребител на Windows</dc:creator>
  <cp:lastModifiedBy>Потребител на Windows</cp:lastModifiedBy>
  <cp:revision>29</cp:revision>
  <dcterms:created xsi:type="dcterms:W3CDTF">2024-03-03T17:10:30Z</dcterms:created>
  <dcterms:modified xsi:type="dcterms:W3CDTF">2024-03-03T22:41:09Z</dcterms:modified>
</cp:coreProperties>
</file>