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BE761-8975-48CA-B4E9-8AF03ACE75DB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23DD2-79A5-44CE-8025-9DB1BC1C02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545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23DD2-79A5-44CE-8025-9DB1BC1C0239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03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7128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941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352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704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617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090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318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bg-BG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3124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566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509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281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914EEE-E32E-4898-B167-A0DBCB0754F0}" type="datetimeFigureOut">
              <a:rPr lang="bg-BG" smtClean="0"/>
              <a:t>29.1.2023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88098E0-F44E-4DA5-90DE-D58F5302E01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865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54727" y="2091263"/>
            <a:ext cx="9310255" cy="2590800"/>
          </a:xfrm>
        </p:spPr>
        <p:txBody>
          <a:bodyPr/>
          <a:lstStyle/>
          <a:p>
            <a:r>
              <a:rPr lang="bg-BG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Приказката </a:t>
            </a:r>
            <a:r>
              <a:rPr lang="bg-BG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 мястото й в живота на </a:t>
            </a:r>
            <a:r>
              <a:rPr lang="bg-BG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децата</a:t>
            </a:r>
            <a:endParaRPr lang="bg-BG" sz="4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Изготвил: Марина Александрова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520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Контейнер за картина 11"/>
          <p:cNvSpPr>
            <a:spLocks noGrp="1"/>
          </p:cNvSpPr>
          <p:nvPr>
            <p:ph type="pic" idx="1"/>
          </p:nvPr>
        </p:nvSpPr>
        <p:spPr/>
      </p:sp>
      <p:sp>
        <p:nvSpPr>
          <p:cNvPr id="13" name="Текстов контейнер 12"/>
          <p:cNvSpPr>
            <a:spLocks noGrp="1"/>
          </p:cNvSpPr>
          <p:nvPr>
            <p:ph type="body" sz="half" idx="2"/>
          </p:nvPr>
        </p:nvSpPr>
        <p:spPr>
          <a:xfrm>
            <a:off x="9157855" y="401782"/>
            <a:ext cx="2701636" cy="6040582"/>
          </a:xfrm>
        </p:spPr>
        <p:txBody>
          <a:bodyPr>
            <a:noAutofit/>
          </a:bodyPr>
          <a:lstStyle/>
          <a:p>
            <a:r>
              <a:rPr lang="bg-BG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„Ако искате децата ви да бъдат интелигентни, четете им приказки. Ако искате да бъдат по-интелигентни, четете им повече приказки“</a:t>
            </a:r>
            <a:br>
              <a:rPr lang="bg-BG" sz="2400" i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bg-BG" sz="2400" i="1" dirty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- Алберт Айнщайн</a:t>
            </a:r>
            <a:endParaRPr lang="bg-BG" sz="2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Albert Einstein | Medi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237744"/>
            <a:ext cx="8666019" cy="638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5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18656"/>
            <a:ext cx="10058400" cy="1136072"/>
          </a:xfrm>
        </p:spPr>
        <p:txBody>
          <a:bodyPr/>
          <a:lstStyle/>
          <a:p>
            <a:pPr algn="ctr"/>
            <a:r>
              <a:rPr lang="bg-BG" dirty="0" smtClean="0"/>
              <a:t>ИСТОРИЯ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04800" y="1634836"/>
            <a:ext cx="5474207" cy="522316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Приказката като литературен жанр е харесвана и обичана от най-малките до най-големите. Тя се появява преди буквените знаци и никой не знае каква е нейната възраст. Не случайно хората казват</a:t>
            </a:r>
            <a:r>
              <a:rPr lang="bg-BG" sz="2000" dirty="0" smtClean="0"/>
              <a:t>: „</a:t>
            </a:r>
            <a:r>
              <a:rPr lang="bg-BG" sz="2000" dirty="0" smtClean="0"/>
              <a:t>от както свят светува“. </a:t>
            </a:r>
            <a:endParaRPr lang="bg-BG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Създадена </a:t>
            </a:r>
            <a:r>
              <a:rPr lang="bg-BG" sz="2000" dirty="0" smtClean="0"/>
              <a:t>е с цел да разпространява през поколенията поуки валидни във всяка епоха. Нейният исторически път бележи дълго и сложно развитие – от фолклорния приказен път към преразказаната приказка, с непрекъснато обогатяване на жанровите й характеристики.</a:t>
            </a:r>
            <a:endParaRPr lang="bg-BG" sz="2000" dirty="0"/>
          </a:p>
        </p:txBody>
      </p:sp>
      <p:pic>
        <p:nvPicPr>
          <p:cNvPr id="2052" name="Picture 4" descr="Едно интересно приятелство с интересни приказни геро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07" y="1745672"/>
            <a:ext cx="5892247" cy="43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07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74074"/>
            <a:ext cx="10058400" cy="1011381"/>
          </a:xfrm>
        </p:spPr>
        <p:txBody>
          <a:bodyPr/>
          <a:lstStyle/>
          <a:p>
            <a:pPr algn="ctr"/>
            <a:r>
              <a:rPr lang="bg-BG" dirty="0" smtClean="0"/>
              <a:t>Специфика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07818" y="1385455"/>
            <a:ext cx="5571189" cy="547254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Приказката като художествена творба се характеризира с динамика на действието, с пъстрия и невероятен свят на красивото и доброто.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Художественото </a:t>
            </a:r>
            <a:r>
              <a:rPr lang="bg-BG" sz="2400" dirty="0" smtClean="0"/>
              <a:t>повествование обхваща интересно изградена образна система. В странна смесица се съчетават образи на животни и хора, на хора и предмети, на предмети и цветя.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Връзката </a:t>
            </a:r>
            <a:r>
              <a:rPr lang="bg-BG" sz="2400" dirty="0" smtClean="0"/>
              <a:t>между тях е неочаквана, фантастична, но тя се осъществява чрез поетиката на приказното изображение, така че във въображаем план герои и обстановка „оживяват“. Всичко това подхранва детския интерес.</a:t>
            </a:r>
            <a:endParaRPr lang="bg-BG" sz="24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118732" y="11959683"/>
            <a:ext cx="1054817" cy="492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pic>
        <p:nvPicPr>
          <p:cNvPr id="3074" name="Picture 2" descr="Списък на литературните приказки: особености на авторското произвед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07" y="2180711"/>
            <a:ext cx="5996368" cy="388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69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74073"/>
            <a:ext cx="10058400" cy="1039091"/>
          </a:xfrm>
        </p:spPr>
        <p:txBody>
          <a:bodyPr/>
          <a:lstStyle/>
          <a:p>
            <a:pPr algn="ctr"/>
            <a:r>
              <a:rPr lang="bg-BG" dirty="0" smtClean="0"/>
              <a:t>Ценности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49382" y="1593273"/>
            <a:ext cx="8243453" cy="471608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Приказката има особено присъствие във всеки един етап от живота на децата. Нейното въздействие е безспорно със богатите възможности за влияние върху интелектуалното развитие на детската личност.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Чрез </a:t>
            </a:r>
            <a:r>
              <a:rPr lang="bg-BG" sz="2400" dirty="0" smtClean="0"/>
              <a:t>приказката децата възприемат символите на доброто и злото, красивото и грозното, благородното и почтеното, които придобиват действена сила за утвърждаване на нравствените и естетически ценности като образец за поведение в живота.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Това </a:t>
            </a:r>
            <a:r>
              <a:rPr lang="bg-BG" sz="2400" dirty="0" smtClean="0"/>
              <a:t>се подкрепя от идеите </a:t>
            </a:r>
            <a:r>
              <a:rPr lang="bg-BG" sz="2400" dirty="0" smtClean="0"/>
              <a:t>на</a:t>
            </a:r>
            <a:r>
              <a:rPr lang="bg-BG" sz="2400" dirty="0" smtClean="0"/>
              <a:t> </a:t>
            </a:r>
            <a:r>
              <a:rPr lang="bg-BG" sz="2400" dirty="0" smtClean="0"/>
              <a:t>Ерик </a:t>
            </a:r>
            <a:r>
              <a:rPr lang="bg-BG" sz="2400" dirty="0" err="1" smtClean="0"/>
              <a:t>Бърн</a:t>
            </a:r>
            <a:r>
              <a:rPr lang="bg-BG" sz="2400" dirty="0" smtClean="0"/>
              <a:t> – американски </a:t>
            </a:r>
            <a:r>
              <a:rPr lang="bg-BG" sz="2400" dirty="0" smtClean="0"/>
              <a:t>психолог.</a:t>
            </a:r>
            <a:endParaRPr lang="bg-BG" sz="2400" dirty="0" smtClean="0"/>
          </a:p>
          <a:p>
            <a:endParaRPr lang="bg-BG" sz="2400" dirty="0"/>
          </a:p>
          <a:p>
            <a:endParaRPr lang="bg-BG" sz="2400" dirty="0" smtClean="0"/>
          </a:p>
          <a:p>
            <a:endParaRPr lang="bg-BG" sz="2400" dirty="0"/>
          </a:p>
        </p:txBody>
      </p:sp>
      <p:pic>
        <p:nvPicPr>
          <p:cNvPr id="4098" name="Picture 2" descr="Ерик Бър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819" y="2286000"/>
            <a:ext cx="2820919" cy="391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991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263236"/>
            <a:ext cx="10058400" cy="1205346"/>
          </a:xfrm>
        </p:spPr>
        <p:txBody>
          <a:bodyPr/>
          <a:lstStyle/>
          <a:p>
            <a:pPr algn="ctr"/>
            <a:r>
              <a:rPr lang="bg-BG" dirty="0" smtClean="0"/>
              <a:t>Ценности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49382" y="1468582"/>
            <a:ext cx="5529625" cy="523701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Според Алфред </a:t>
            </a:r>
            <a:r>
              <a:rPr lang="bg-BG" sz="2400" dirty="0" err="1" smtClean="0"/>
              <a:t>Адлер</a:t>
            </a:r>
            <a:r>
              <a:rPr lang="bg-BG" sz="2400" dirty="0" smtClean="0"/>
              <a:t> –  австрийски лекар, основател на индивидуалната </a:t>
            </a:r>
            <a:r>
              <a:rPr lang="bg-BG" sz="2400" dirty="0" smtClean="0"/>
              <a:t>психология</a:t>
            </a:r>
            <a:r>
              <a:rPr lang="bg-BG" sz="2400" dirty="0"/>
              <a:t> </a:t>
            </a:r>
            <a:r>
              <a:rPr lang="bg-BG" sz="2400" dirty="0" smtClean="0"/>
              <a:t>-</a:t>
            </a:r>
            <a:r>
              <a:rPr lang="bg-BG" sz="2400" dirty="0" smtClean="0"/>
              <a:t> </a:t>
            </a:r>
            <a:r>
              <a:rPr lang="bg-BG" sz="2400" dirty="0" smtClean="0"/>
              <a:t>жизненият път и сценариите на ролите в живота се формират в детството под въздействието на героите от фолклорни и художествени произведения.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В </a:t>
            </a:r>
            <a:r>
              <a:rPr lang="bg-BG" sz="2400" dirty="0" smtClean="0"/>
              <a:t>действителност ние претворяваме живота си по сценарий заимстван от някоя приказка. </a:t>
            </a:r>
          </a:p>
          <a:p>
            <a:endParaRPr lang="bg-BG" sz="24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743226" y="5650249"/>
            <a:ext cx="1669165" cy="713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pic>
        <p:nvPicPr>
          <p:cNvPr id="5124" name="Picture 4" descr="Алфред Адлер – Смисълът на нашия живот е нашата връзка със света –  Magnifison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07" y="2367353"/>
            <a:ext cx="6089427" cy="343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1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277092"/>
            <a:ext cx="100584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Приказката и 2-3 </a:t>
            </a:r>
            <a:r>
              <a:rPr lang="bg-BG" dirty="0" smtClean="0"/>
              <a:t>годишните </a:t>
            </a:r>
            <a:r>
              <a:rPr lang="bg-BG" dirty="0" smtClean="0"/>
              <a:t>деца</a:t>
            </a:r>
            <a:endParaRPr lang="bg-BG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half" idx="1"/>
          </p:nvPr>
        </p:nvSpPr>
        <p:spPr>
          <a:xfrm>
            <a:off x="152400" y="1343892"/>
            <a:ext cx="6927273" cy="5514108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400" dirty="0"/>
              <a:t>За 2-3 годишните деца приказката е първото докосване до художествената литература. Те проявяват интерес към действената страна, към това което става в нея като динамика. </a:t>
            </a:r>
            <a:endParaRPr lang="bg-BG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400" dirty="0" smtClean="0"/>
              <a:t>Тук </a:t>
            </a:r>
            <a:r>
              <a:rPr lang="bg-BG" sz="2400" dirty="0"/>
              <a:t>приказките са кратки и достъпни, случките са интересни и героите са с ярка характеристика. В тази възраст се създават умения за слушане на приказка. Успоредно с това се  осъществяват задачи с цел развитие на детската реч. </a:t>
            </a:r>
            <a:endParaRPr lang="bg-BG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400" dirty="0" smtClean="0"/>
              <a:t>Малките </a:t>
            </a:r>
            <a:r>
              <a:rPr lang="bg-BG" sz="2400" dirty="0"/>
              <a:t>деца имат афинитет към приказките за животни с двама или трима герои и с опростен сюжет. Действията се развиват в еднолинеен план с една централна случка. Децата боравят с понятия „добър“ и „лош“. Реагират преди всичко на интонация, мимика, жест.  </a:t>
            </a:r>
            <a:endParaRPr lang="bg-BG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400" dirty="0" smtClean="0"/>
              <a:t>Педагогът </a:t>
            </a:r>
            <a:r>
              <a:rPr lang="bg-BG" sz="2400" dirty="0"/>
              <a:t>избира приказки за </a:t>
            </a:r>
            <a:r>
              <a:rPr lang="bg-BG" sz="2400" dirty="0" smtClean="0"/>
              <a:t>животни, </a:t>
            </a:r>
            <a:r>
              <a:rPr lang="bg-BG" sz="2400" dirty="0"/>
              <a:t>в които сравняването с човешки отношения е много осезаемо и децата могат да се опират на своите лични впечатления, взаимоотношения и опит за достигане до поуката в текста.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/>
          </a:p>
          <a:p>
            <a:pPr>
              <a:buFont typeface="Wingdings" panose="05000000000000000000" pitchFamily="2" charset="2"/>
              <a:buChar char="v"/>
            </a:pPr>
            <a:endParaRPr lang="bg-BG" dirty="0"/>
          </a:p>
        </p:txBody>
      </p:sp>
      <p:pic>
        <p:nvPicPr>
          <p:cNvPr id="9" name="Picture 2" descr="Hera.bg - Деца, на които се чете на глас, влизат в детската градина с 290  000 думи повеч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9673" y="1828799"/>
            <a:ext cx="4827989" cy="422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37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18656"/>
            <a:ext cx="10058400" cy="1122218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Приказката и 4-5 годишните деца</a:t>
            </a:r>
            <a:endParaRPr lang="bg-BG" dirty="0"/>
          </a:p>
        </p:txBody>
      </p:sp>
      <p:pic>
        <p:nvPicPr>
          <p:cNvPr id="7170" name="Picture 2" descr="25 приказки, написани от деца, ще бъдат издадени тази есен - Любопитно |  Vesti.b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184" y="2216727"/>
            <a:ext cx="5036343" cy="393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онтейнер за съдържание 2"/>
          <p:cNvSpPr>
            <a:spLocks noGrp="1"/>
          </p:cNvSpPr>
          <p:nvPr>
            <p:ph sz="half" idx="2"/>
          </p:nvPr>
        </p:nvSpPr>
        <p:spPr>
          <a:xfrm>
            <a:off x="5569527" y="1773382"/>
            <a:ext cx="6400799" cy="482138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dirty="0"/>
              <a:t>При 4-5 годишните деца присъства </a:t>
            </a:r>
            <a:r>
              <a:rPr lang="bg-BG" sz="2000" dirty="0" err="1"/>
              <a:t>многоепизодичната</a:t>
            </a:r>
            <a:r>
              <a:rPr lang="bg-BG" sz="2000" dirty="0"/>
              <a:t> приказка с по разгърната характеристика на героите. Вниманието се насочва към нови действия и поведение на героя. Обогатява се представата за постъпки и взаимоотношения. Тук вниманието е насочено към мотивите за поведение на героите и към причинно-следствените връзки на това поведение.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/>
              <a:t>Емоционалната връзка между приказката и децата е много по-задълбочена и тя определя чувствата към героите , а това води до съпреживяване и словесен отклик от страна на децата.</a:t>
            </a:r>
          </a:p>
          <a:p>
            <a:pPr>
              <a:buFont typeface="Wingdings" panose="05000000000000000000" pitchFamily="2" charset="2"/>
              <a:buChar char="v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5871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18655"/>
            <a:ext cx="10058400" cy="1316181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Приказката и 5-6 годишните деца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207818" y="1967344"/>
            <a:ext cx="6054437" cy="473825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200" dirty="0" smtClean="0"/>
              <a:t>5-6 годишните деца възприемат приказки с по-усложнено динамично съдържание. Характеристиките на героите са по-богати. Приказките за тази възраст са по-дълги по обем. Житейските изяви  на героите са повече и по-наситени. </a:t>
            </a:r>
            <a:endParaRPr lang="bg-BG" sz="22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200" dirty="0" smtClean="0"/>
              <a:t>Децата </a:t>
            </a:r>
            <a:r>
              <a:rPr lang="bg-BG" sz="2200" dirty="0" smtClean="0"/>
              <a:t>вече възприемат приказката като единство на съдържание и форма. Те умеят да следят сюжета, съпоставят отразеното с реалното и дават своята мотивирана оценка.</a:t>
            </a:r>
            <a:endParaRPr lang="bg-BG" sz="2200" dirty="0"/>
          </a:p>
        </p:txBody>
      </p:sp>
      <p:pic>
        <p:nvPicPr>
          <p:cNvPr id="8196" name="Picture 4" descr="А коя книга четат в момента децата ви? - 8 - Нашите деца от 7 до 18 години  - BG-Mamm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2255" y="2258045"/>
            <a:ext cx="5271349" cy="350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86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1066800" y="249382"/>
            <a:ext cx="10058400" cy="1066800"/>
          </a:xfrm>
        </p:spPr>
        <p:txBody>
          <a:bodyPr/>
          <a:lstStyle/>
          <a:p>
            <a:pPr algn="ctr"/>
            <a:r>
              <a:rPr lang="bg-BG" dirty="0" smtClean="0"/>
              <a:t>Въображение</a:t>
            </a:r>
            <a:endParaRPr lang="bg-BG" dirty="0"/>
          </a:p>
        </p:txBody>
      </p:sp>
      <p:pic>
        <p:nvPicPr>
          <p:cNvPr id="9218" name="Picture 2" descr="Трябва ли да разказваме на децата си приказки със „страшни“ приказни герои?  - Списание РОДИТЕЛ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251" y="1607127"/>
            <a:ext cx="5452068" cy="458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съдържание 6"/>
          <p:cNvSpPr>
            <a:spLocks noGrp="1"/>
          </p:cNvSpPr>
          <p:nvPr>
            <p:ph sz="half" idx="2"/>
          </p:nvPr>
        </p:nvSpPr>
        <p:spPr>
          <a:xfrm>
            <a:off x="5989319" y="1316183"/>
            <a:ext cx="6036425" cy="537556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Изграждането на приказката върху няколко опорни точки, динамиката и развитието на действието, бързата поява и разрешаването на конфликти засилват напрежението, а всичко това води до развитие на детското въображение. </a:t>
            </a:r>
            <a:endParaRPr lang="bg-BG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Децата асоциират,  </a:t>
            </a:r>
            <a:r>
              <a:rPr lang="bg-BG" sz="2000" dirty="0" err="1" smtClean="0"/>
              <a:t>досътворяват</a:t>
            </a:r>
            <a:r>
              <a:rPr lang="bg-BG" sz="2000" dirty="0" smtClean="0"/>
              <a:t>, комбинират художествени образи от приказките и ги претворяват в творчески игри. </a:t>
            </a:r>
            <a:endParaRPr lang="bg-BG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Постепенно </a:t>
            </a:r>
            <a:r>
              <a:rPr lang="bg-BG" sz="2000" dirty="0" smtClean="0"/>
              <a:t>въображението се превръща в самостоятелна вътрешна дейност и децата започват да създават все нови и нови комбинации, но за да се стигне до това те трябва да натрупат богати впечатления, а това може да стане чрез общуването с приказката.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2182200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32509"/>
            <a:ext cx="10058400" cy="1039091"/>
          </a:xfrm>
        </p:spPr>
        <p:txBody>
          <a:bodyPr>
            <a:noAutofit/>
          </a:bodyPr>
          <a:lstStyle/>
          <a:p>
            <a:pPr algn="ctr"/>
            <a:r>
              <a:rPr lang="bg-BG" dirty="0"/>
              <a:t>М</a:t>
            </a:r>
            <a:r>
              <a:rPr lang="bg-BG" dirty="0" smtClean="0"/>
              <a:t>ислене</a:t>
            </a:r>
            <a:endParaRPr lang="bg-BG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half" idx="1"/>
          </p:nvPr>
        </p:nvSpPr>
        <p:spPr>
          <a:xfrm>
            <a:off x="374073" y="1870364"/>
            <a:ext cx="6012872" cy="443899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400" dirty="0"/>
              <a:t>Характерното за приказките за деца е тяхната пестеливост на изказа. Това прави мисълта на децата точна и ясна.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Когато </a:t>
            </a:r>
            <a:r>
              <a:rPr lang="bg-BG" sz="2400" dirty="0"/>
              <a:t>децата възприемат </a:t>
            </a:r>
            <a:r>
              <a:rPr lang="bg-BG" sz="2400" dirty="0" smtClean="0"/>
              <a:t>фантазното, </a:t>
            </a:r>
            <a:r>
              <a:rPr lang="bg-BG" sz="2400" dirty="0"/>
              <a:t>те не загубват мярката за реалност и не пренебрегват своята вътрешна </a:t>
            </a:r>
            <a:r>
              <a:rPr lang="bg-BG" sz="2400" dirty="0" smtClean="0"/>
              <a:t>логика.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Това </a:t>
            </a:r>
            <a:r>
              <a:rPr lang="bg-BG" sz="2400" dirty="0"/>
              <a:t>е доказателство за съзнателно възприемане на приказната условност като децата сами я разграничават от </a:t>
            </a:r>
            <a:r>
              <a:rPr lang="bg-BG" sz="2400" dirty="0" smtClean="0"/>
              <a:t>реалната действителност</a:t>
            </a:r>
            <a:r>
              <a:rPr lang="bg-BG" sz="2400" dirty="0"/>
              <a:t>.</a:t>
            </a:r>
            <a:br>
              <a:rPr lang="bg-BG" sz="2400" dirty="0"/>
            </a:br>
            <a:endParaRPr lang="bg-BG" dirty="0"/>
          </a:p>
        </p:txBody>
      </p:sp>
      <p:pic>
        <p:nvPicPr>
          <p:cNvPr id="4100" name="Picture 4" descr="Занимателни игри за развитие на детското мислене : Първите седем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737" y="2078181"/>
            <a:ext cx="5590308" cy="372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626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332509"/>
            <a:ext cx="10058400" cy="983673"/>
          </a:xfrm>
        </p:spPr>
        <p:txBody>
          <a:bodyPr/>
          <a:lstStyle/>
          <a:p>
            <a:pPr algn="ctr"/>
            <a:r>
              <a:rPr lang="bg-BG" dirty="0" smtClean="0"/>
              <a:t>РЕЧ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5989319" y="1316183"/>
            <a:ext cx="6064135" cy="532014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С възприемане и осмисляне на приказката, детската реч се развива в лексикално, стилистично и синтактично отношение. Децата се докосват до звучността и плавността на речта, което активизира звуковата артикулация и фонематичния слух. 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В  </a:t>
            </a:r>
            <a:r>
              <a:rPr lang="bg-BG" sz="2400" dirty="0" smtClean="0"/>
              <a:t>приказките сюжет, действие и образи са описани с точен, ясен, дозиран език, което учи децата да осмислят думата и нейното значение, както и да търсят други със сходни </a:t>
            </a:r>
            <a:r>
              <a:rPr lang="bg-BG" sz="2400" dirty="0" smtClean="0"/>
              <a:t>значения.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 smtClean="0"/>
              <a:t>В </a:t>
            </a:r>
            <a:r>
              <a:rPr lang="bg-BG" sz="2400" dirty="0" smtClean="0"/>
              <a:t>предучилищна възраст чрез приказката децата овладяват устната реч, придобиват речников запас и формират усет към граматическия строеж на езика.</a:t>
            </a:r>
          </a:p>
          <a:p>
            <a:endParaRPr lang="bg-BG" sz="2000" dirty="0"/>
          </a:p>
          <a:p>
            <a:endParaRPr lang="bg-BG" sz="2000" dirty="0"/>
          </a:p>
        </p:txBody>
      </p:sp>
      <p:pic>
        <p:nvPicPr>
          <p:cNvPr id="10242" name="Picture 2" descr="Диагностика на развитието на съгласуваната реч на децата в предучилищна  възраст. Диагностика на развитието на речта при деца в предучилищна възрас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4" y="1316182"/>
            <a:ext cx="5615246" cy="508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49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263236"/>
            <a:ext cx="10058400" cy="914400"/>
          </a:xfrm>
        </p:spPr>
        <p:txBody>
          <a:bodyPr/>
          <a:lstStyle/>
          <a:p>
            <a:pPr algn="ctr"/>
            <a:r>
              <a:rPr lang="bg-BG" dirty="0" smtClean="0"/>
              <a:t>ТВОРЧЕСТВО</a:t>
            </a:r>
            <a:endParaRPr lang="bg-BG" dirty="0"/>
          </a:p>
        </p:txBody>
      </p:sp>
      <p:sp>
        <p:nvSpPr>
          <p:cNvPr id="17" name="Контейнер за съдържание 16"/>
          <p:cNvSpPr>
            <a:spLocks noGrp="1"/>
          </p:cNvSpPr>
          <p:nvPr>
            <p:ph idx="1"/>
          </p:nvPr>
        </p:nvSpPr>
        <p:spPr>
          <a:xfrm>
            <a:off x="4249891" y="1177636"/>
            <a:ext cx="4570723" cy="568036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Приказката по естествен начин подтиква детето да фантазира, измисля, комбинира познати думи и изразни средства, за да достигне до нещо ново. Всичко това води до оригинален начин на мислене, който е предпоставка за детското творчество. </a:t>
            </a:r>
            <a:endParaRPr lang="bg-BG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Децата </a:t>
            </a:r>
            <a:r>
              <a:rPr lang="bg-BG" sz="2000" dirty="0" smtClean="0"/>
              <a:t>изявяват своето творческо усещане чрез преразказ на приказка, чрез съчиняване на нова приказка или игра-драматизация. В тези активни дейности децата самостоятелно пренасят знания и умения от една ситуация в </a:t>
            </a:r>
            <a:r>
              <a:rPr lang="bg-BG" sz="2000" dirty="0" smtClean="0"/>
              <a:t>друга.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Наличието </a:t>
            </a:r>
            <a:r>
              <a:rPr lang="bg-BG" sz="2000" dirty="0" smtClean="0"/>
              <a:t>на готов резултат от детското творчество води до емоционална удовлетвореност.</a:t>
            </a:r>
            <a:endParaRPr lang="bg-BG" sz="2000" dirty="0"/>
          </a:p>
        </p:txBody>
      </p:sp>
      <p:pic>
        <p:nvPicPr>
          <p:cNvPr id="11266" name="Picture 2" descr="Театрални игри в детска град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54" y="1177636"/>
            <a:ext cx="3128589" cy="206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Галерия - ДГ Еделвайс - Велингра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13" y="1177636"/>
            <a:ext cx="3936978" cy="541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PPT - Съчиняване на вълшебна приказка по аналогия PowerPoint Presentation -  ID:402848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54" y="4540087"/>
            <a:ext cx="3146149" cy="205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9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249382"/>
            <a:ext cx="10058400" cy="955963"/>
          </a:xfrm>
        </p:spPr>
        <p:txBody>
          <a:bodyPr/>
          <a:lstStyle/>
          <a:p>
            <a:pPr algn="ctr"/>
            <a:r>
              <a:rPr lang="bg-BG" dirty="0" smtClean="0"/>
              <a:t>ЕМОЦИОНАЛНА СФЕРА</a:t>
            </a:r>
            <a:endParaRPr lang="bg-BG" dirty="0"/>
          </a:p>
        </p:txBody>
      </p:sp>
      <p:pic>
        <p:nvPicPr>
          <p:cNvPr id="12290" name="Picture 2" descr="Кои приказки се изучават в детската градина – Новини Разград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073" y="1205344"/>
            <a:ext cx="4959927" cy="525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Контейнер за съдържание 4"/>
          <p:cNvSpPr>
            <a:spLocks noGrp="1"/>
          </p:cNvSpPr>
          <p:nvPr>
            <p:ph sz="half" idx="2"/>
          </p:nvPr>
        </p:nvSpPr>
        <p:spPr>
          <a:xfrm>
            <a:off x="5334000" y="1205345"/>
            <a:ext cx="6650182" cy="547254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Провокативната роля на приказката се проявява в силното й въздействие върху детската емоционално-мисловна дейност. Въздействайки върху емоционалната сфера, тя спомага за появата на навременен отклик към различни събития от живота и формира детското отношение към света.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При възприемането на приказка у децата се пробужда интерес към постъпките, към мотивите на поведение, към преживяванията и образите на героите. Те се обвързват емоционално с приказката. Емоциите и чувствата се развиват интензивно, когато се разговаря за преживяванията, постъпките и образите на героите.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Детските изказвания, непринудения смях или съчувствие говори за вече пробудила се емоционална реакция  към възприетото произведение.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9346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9709" y="235527"/>
            <a:ext cx="6483928" cy="831273"/>
          </a:xfrm>
        </p:spPr>
        <p:txBody>
          <a:bodyPr/>
          <a:lstStyle/>
          <a:p>
            <a:pPr algn="ctr"/>
            <a:r>
              <a:rPr lang="bg-BG" dirty="0" smtClean="0"/>
              <a:t>ИНДИВИДУАЛНОСТ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49382" y="3449782"/>
            <a:ext cx="11748653" cy="329738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i="1" dirty="0" smtClean="0">
                <a:latin typeface="Comic Sans MS" panose="030F0702030302020204" pitchFamily="66" charset="0"/>
              </a:rPr>
              <a:t>„….Голямата отговорност на педагога е да проучи интересите на децата и съобразно с тях да предизвика разнообразни творчески ситуации в педагогическа среда, в която всяко едно дете да търси и намери оптималния вариант на своята индивидуална реализация…….“</a:t>
            </a:r>
          </a:p>
          <a:p>
            <a:pPr marL="0" indent="0">
              <a:buNone/>
            </a:pPr>
            <a:r>
              <a:rPr lang="bg-BG" sz="2000" dirty="0"/>
              <a:t> </a:t>
            </a:r>
            <a:r>
              <a:rPr lang="bg-BG" sz="2000" dirty="0" smtClean="0"/>
              <a:t>                                                                    - М. Якова – „Основи на педагогическото познание“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Педагогът трябва да се възползва от всеки активен интерес на децата към приказката и да се стреми тя да бъде представена по различен начин – красива книжка, куклен театър, песни, танци, рисуване.  Така представена една и съща приказка носи възможност да бъде възприета и пресъздадена от различното дете по различен начин.</a:t>
            </a:r>
          </a:p>
          <a:p>
            <a:pPr marL="0" indent="0">
              <a:buNone/>
            </a:pPr>
            <a:endParaRPr lang="bg-BG" sz="2000" dirty="0"/>
          </a:p>
          <a:p>
            <a:pPr marL="0" indent="0">
              <a:buNone/>
            </a:pPr>
            <a:endParaRPr lang="bg-BG" sz="2000" dirty="0"/>
          </a:p>
        </p:txBody>
      </p:sp>
      <p:pic>
        <p:nvPicPr>
          <p:cNvPr id="1030" name="Picture 6" descr="Индивидуальность стоковое фото. изображение насчитывающей детство - 1776935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2" b="9452"/>
          <a:stretch/>
        </p:blipFill>
        <p:spPr bwMode="auto">
          <a:xfrm>
            <a:off x="1922564" y="1066800"/>
            <a:ext cx="7218218" cy="222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892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263236"/>
            <a:ext cx="10058400" cy="997528"/>
          </a:xfrm>
        </p:spPr>
        <p:txBody>
          <a:bodyPr/>
          <a:lstStyle/>
          <a:p>
            <a:pPr algn="ctr"/>
            <a:r>
              <a:rPr lang="bg-BG" dirty="0" smtClean="0"/>
              <a:t>ПРИКАЗКОТЕРАПИЯ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5403274" y="1260764"/>
            <a:ext cx="6691744" cy="5597236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Приказкотерапията е част от арт-терапията и като отделно течение възниква в средата на </a:t>
            </a:r>
            <a:r>
              <a:rPr lang="en-US" sz="2000" dirty="0" smtClean="0"/>
              <a:t>XX </a:t>
            </a:r>
            <a:r>
              <a:rPr lang="bg-BG" sz="2000" dirty="0" smtClean="0"/>
              <a:t>век.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При нея децата трябва да изслушат приказка и да я пресъздадат, като обясняват мотивите за поведението на героите. Така по неосъзнат начин децата прехвърлят върху тях своите преживявания и на преден план излизат личните им обиди, тревоги и болка.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При терапията е необходимо да се внуши на децата, че винаги има начин да се помогне на приказния герой. Преправяйки приказката по свой начин децата избират вариант, отговарящ на тяхното вътрешно състояние.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000" dirty="0" smtClean="0"/>
              <a:t>По този начин те се разтоварват от напрежението, откриват реални проблеми и начини за тяхното решаване и усвояват различни поведенчески модели, които им помагат в истинското общуване.</a:t>
            </a:r>
            <a:endParaRPr lang="bg-BG" sz="2000" dirty="0"/>
          </a:p>
        </p:txBody>
      </p:sp>
      <p:pic>
        <p:nvPicPr>
          <p:cNvPr id="2050" name="Picture 2" descr="Приказкотерапията Като Подход За Преодоляване На Детските Страхове - Център  за психологическо консултиране и терапия - Киба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72" y="1260764"/>
            <a:ext cx="4883067" cy="516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890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0" y="290946"/>
            <a:ext cx="10058400" cy="942110"/>
          </a:xfrm>
        </p:spPr>
        <p:txBody>
          <a:bodyPr/>
          <a:lstStyle/>
          <a:p>
            <a:pPr algn="ctr"/>
            <a:r>
              <a:rPr lang="bg-BG" dirty="0" smtClean="0"/>
              <a:t>ЗАКЛЮЧЕНИЕ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54182" y="1613425"/>
            <a:ext cx="5267498" cy="4728427"/>
          </a:xfrm>
        </p:spPr>
        <p:txBody>
          <a:bodyPr>
            <a:normAutofit fontScale="92500" lnSpcReduction="10000"/>
          </a:bodyPr>
          <a:lstStyle/>
          <a:p>
            <a:r>
              <a:rPr lang="bg-BG" sz="2400" i="1" dirty="0" smtClean="0">
                <a:latin typeface="Comic Sans MS" panose="030F0702030302020204" pitchFamily="66" charset="0"/>
              </a:rPr>
              <a:t>„…..приказката дава на децата най-нужното:</a:t>
            </a:r>
          </a:p>
          <a:p>
            <a:pPr marL="0" indent="0">
              <a:buNone/>
            </a:pPr>
            <a:r>
              <a:rPr lang="bg-BG" sz="2400" i="1" dirty="0" smtClean="0">
                <a:latin typeface="Comic Sans MS" panose="030F0702030302020204" pitchFamily="66" charset="0"/>
              </a:rPr>
              <a:t>Тя започва от мястото където те се намират в определен момент на емоционалното си развитие, показва им къде трябва да отидат и как да стигнат до там, но го прави чрез подсказване и въз основа на фантастичен материал, от който децата може да черпят както те самите сметнат за най-добре и чрез образи, улесняващи ги в разбирането на най- съществените за тях неща….“</a:t>
            </a:r>
          </a:p>
          <a:p>
            <a:pPr marL="0" indent="0">
              <a:buNone/>
            </a:pPr>
            <a:r>
              <a:rPr lang="bg-BG" sz="2400" i="1" dirty="0" smtClean="0">
                <a:latin typeface="Comic Sans MS" panose="030F0702030302020204" pitchFamily="66" charset="0"/>
              </a:rPr>
              <a:t>/Бруно </a:t>
            </a:r>
            <a:r>
              <a:rPr lang="bg-BG" sz="2400" i="1" dirty="0" err="1" smtClean="0">
                <a:latin typeface="Comic Sans MS" panose="030F0702030302020204" pitchFamily="66" charset="0"/>
              </a:rPr>
              <a:t>Бетелхайм</a:t>
            </a:r>
            <a:r>
              <a:rPr lang="bg-BG" sz="2400" i="1" dirty="0" smtClean="0">
                <a:latin typeface="Comic Sans MS" panose="030F0702030302020204" pitchFamily="66" charset="0"/>
              </a:rPr>
              <a:t>/</a:t>
            </a:r>
          </a:p>
          <a:p>
            <a:pPr marL="0" indent="0">
              <a:buNone/>
            </a:pPr>
            <a:endParaRPr lang="bg-BG" sz="2000" dirty="0"/>
          </a:p>
        </p:txBody>
      </p:sp>
      <p:pic>
        <p:nvPicPr>
          <p:cNvPr id="3074" name="Picture 2" descr="Какви умения има детето на 6-годишна възраст – Детски психолог Варна -  Евгения Мишева - I Help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13426"/>
            <a:ext cx="5080865" cy="472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05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10145" y="2826537"/>
            <a:ext cx="9171710" cy="1463040"/>
          </a:xfrm>
        </p:spPr>
        <p:txBody>
          <a:bodyPr>
            <a:normAutofit/>
          </a:bodyPr>
          <a:lstStyle/>
          <a:p>
            <a:pPr algn="ctr"/>
            <a:r>
              <a:rPr lang="bg-BG" sz="4400" dirty="0" smtClean="0"/>
              <a:t>Благодаря за вниманието!</a:t>
            </a:r>
            <a:endParaRPr lang="bg-BG" sz="4400" dirty="0"/>
          </a:p>
        </p:txBody>
      </p:sp>
    </p:spTree>
    <p:extLst>
      <p:ext uri="{BB962C8B-B14F-4D97-AF65-F5344CB8AC3E}">
        <p14:creationId xmlns:p14="http://schemas.microsoft.com/office/powerpoint/2010/main" val="3429770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ромат">
  <a:themeElements>
    <a:clrScheme name="Аромат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Аромат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ромат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TM03457510[[fn=Аромат]]</Template>
  <TotalTime>568</TotalTime>
  <Words>1403</Words>
  <Application>Microsoft Office PowerPoint</Application>
  <PresentationFormat>Широк екран</PresentationFormat>
  <Paragraphs>64</Paragraphs>
  <Slides>18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6" baseType="lpstr">
      <vt:lpstr>Arial</vt:lpstr>
      <vt:lpstr>Book Antiqua</vt:lpstr>
      <vt:lpstr>Calibri</vt:lpstr>
      <vt:lpstr>Century Gothic</vt:lpstr>
      <vt:lpstr>Comic Sans MS</vt:lpstr>
      <vt:lpstr>Garamond</vt:lpstr>
      <vt:lpstr>Wingdings</vt:lpstr>
      <vt:lpstr>Аромат</vt:lpstr>
      <vt:lpstr>Приказката и мястото й в живота на децата</vt:lpstr>
      <vt:lpstr>Презентация на PowerPoint</vt:lpstr>
      <vt:lpstr>ИСТОРИЯ</vt:lpstr>
      <vt:lpstr>Специфика</vt:lpstr>
      <vt:lpstr>Ценности</vt:lpstr>
      <vt:lpstr>Ценности</vt:lpstr>
      <vt:lpstr>Приказката и 2-3 годишните деца</vt:lpstr>
      <vt:lpstr>Приказката и 4-5 годишните деца</vt:lpstr>
      <vt:lpstr>Приказката и 5-6 годишните деца</vt:lpstr>
      <vt:lpstr>Въображение</vt:lpstr>
      <vt:lpstr>Мислене</vt:lpstr>
      <vt:lpstr>РЕЧ</vt:lpstr>
      <vt:lpstr>ТВОРЧЕСТВО</vt:lpstr>
      <vt:lpstr>ЕМОЦИОНАЛНА СФЕРА</vt:lpstr>
      <vt:lpstr>ИНДИВИДУАЛНОСТ</vt:lpstr>
      <vt:lpstr>ПРИКАЗКОТЕРАПИЯ</vt:lpstr>
      <vt:lpstr>ЗАКЛЮЧЕНИЕ</vt:lpstr>
      <vt:lpstr>Благодаря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„Приказката и мястото й в живота на децата“</dc:title>
  <dc:creator>Потребител на Windows</dc:creator>
  <cp:lastModifiedBy>Потребител на Windows</cp:lastModifiedBy>
  <cp:revision>87</cp:revision>
  <dcterms:created xsi:type="dcterms:W3CDTF">2023-01-28T17:05:49Z</dcterms:created>
  <dcterms:modified xsi:type="dcterms:W3CDTF">2023-01-29T18:14:25Z</dcterms:modified>
</cp:coreProperties>
</file>